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</p:sldMasterIdLst>
  <p:handoutMasterIdLst>
    <p:handoutMasterId r:id="rId13"/>
  </p:handoutMasterIdLst>
  <p:sldIdLst>
    <p:sldId id="257" r:id="rId4"/>
    <p:sldId id="286" r:id="rId5"/>
    <p:sldId id="290" r:id="rId6"/>
    <p:sldId id="289" r:id="rId7"/>
    <p:sldId id="288" r:id="rId8"/>
    <p:sldId id="293" r:id="rId9"/>
    <p:sldId id="292" r:id="rId10"/>
    <p:sldId id="291" r:id="rId11"/>
    <p:sldId id="260" r:id="rId12"/>
  </p:sldIdLst>
  <p:sldSz cx="9906000" cy="6858000" type="A4"/>
  <p:notesSz cx="6765925" cy="9867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1pPr>
    <a:lvl2pPr marL="336550" indent="12065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2pPr>
    <a:lvl3pPr marL="673100" indent="2413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3pPr>
    <a:lvl4pPr marL="1009650" indent="36195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4pPr>
    <a:lvl5pPr marL="1346200" indent="482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5pPr>
    <a:lvl6pPr marL="22860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6pPr>
    <a:lvl7pPr marL="27432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7pPr>
    <a:lvl8pPr marL="32004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8pPr>
    <a:lvl9pPr marL="36576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FFA0D"/>
    <a:srgbClr val="FF1AFF"/>
    <a:srgbClr val="FAFA00"/>
    <a:srgbClr val="EDED00"/>
    <a:srgbClr val="A0C8A0"/>
    <a:srgbClr val="00FF33"/>
    <a:srgbClr val="FF4F18"/>
    <a:srgbClr val="0E4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50" y="331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32225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7547F3-23CB-CC4F-BCA8-48BB5E4C96F1}" type="datetimeFigureOut">
              <a:rPr lang="fr-FR"/>
              <a:pPr>
                <a:defRPr/>
              </a:pPr>
              <a:t>20/09/2013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4AE7E1-9A0B-6F48-B28E-2F0153B8D7B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75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64729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407827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29500" y="1600647"/>
            <a:ext cx="2476500" cy="452511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1600647"/>
            <a:ext cx="7313414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4870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F710-ECBB-1D40-8789-B4E33B24B1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580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6C2C-F17E-8F40-B97E-6A44B71A1E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6367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1DF0-524F-E144-B692-FF210CD42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0461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EE556-EF3B-5D46-9650-C4162CDE8E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5425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5F67-0F08-3247-BB4F-E51CF71D49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54563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5FF8-D135-7047-B06D-7F9A17D4EB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72485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F886-9135-B14A-95C6-EF12CBB12A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5413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7032-BF34-0A4A-ABC3-33B93FD997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7845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770304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fr-FR" noProof="0" smtClean="0">
              <a:sym typeface="Gill Sans MT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509-0CC1-734E-8EFE-1A4E3BCECC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79304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3F91-1936-5349-BF08-069EEE5AC2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1664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274588"/>
            <a:ext cx="2228608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274588"/>
            <a:ext cx="6569739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402D-B8F9-9B4E-9C7F-99E89B9E05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64664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730132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66613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7528632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57616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25332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62931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20186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6360718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1423796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fr-FR" noProof="0" smtClean="0">
              <a:sym typeface="Gill Sans MT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8167170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897510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274588"/>
            <a:ext cx="2228608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274588"/>
            <a:ext cx="6569739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601456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97250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99989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44514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58310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4284189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6784609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963863"/>
            <a:ext cx="9906000" cy="160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M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Gill Sans M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9pPr>
    </p:titleStyle>
    <p:bodyStyle>
      <a:lvl1pPr marL="654050" indent="-420688" algn="ctr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1075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0810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367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8"/>
            <a:ext cx="9906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 rot="10800000" flipH="1">
            <a:off x="484188" y="1293813"/>
            <a:ext cx="8937625" cy="1587"/>
          </a:xfrm>
          <a:prstGeom prst="line">
            <a:avLst/>
          </a:prstGeom>
          <a:noFill/>
          <a:ln w="12700">
            <a:solidFill>
              <a:srgbClr val="A7AAAB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832350" y="6557963"/>
            <a:ext cx="241300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D4C9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CB3DE-32A4-3449-8F60-CC5B64007E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252413" indent="-252413" algn="l" rtl="0" eaLnBrk="0" fontAlgn="base" hangingPunct="0">
        <a:spcBef>
          <a:spcPct val="0"/>
        </a:spcBef>
        <a:spcAft>
          <a:spcPct val="0"/>
        </a:spcAft>
        <a:defRPr>
          <a:solidFill>
            <a:srgbClr val="333333"/>
          </a:solidFill>
          <a:latin typeface="+mn-lt"/>
          <a:ea typeface="+mn-ea"/>
          <a:cs typeface="+mn-cs"/>
          <a:sym typeface="Gill Sans MT" charset="0"/>
        </a:defRPr>
      </a:lvl1pPr>
      <a:lvl2pPr marL="546100" indent="-209550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2pPr>
      <a:lvl3pPr marL="841375" indent="-168275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3pPr>
      <a:lvl4pPr marL="1177925" indent="-168275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4pPr>
      <a:lvl5pPr marL="1514475" indent="-168275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5pPr>
      <a:lvl6pPr marL="336774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673547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010321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347094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80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252413" indent="-252413" algn="l" rtl="0" eaLnBrk="0" fontAlgn="base" hangingPunct="0">
        <a:spcBef>
          <a:spcPct val="0"/>
        </a:spcBef>
        <a:spcAft>
          <a:spcPct val="0"/>
        </a:spcAft>
        <a:defRPr>
          <a:solidFill>
            <a:srgbClr val="333333"/>
          </a:solidFill>
          <a:latin typeface="+mn-lt"/>
          <a:ea typeface="+mn-ea"/>
          <a:cs typeface="+mn-cs"/>
          <a:sym typeface="Gill Sans MT" charset="0"/>
        </a:defRPr>
      </a:lvl1pPr>
      <a:lvl2pPr marL="546100" indent="-209550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2pPr>
      <a:lvl3pPr marL="841375" indent="-168275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3pPr>
      <a:lvl4pPr marL="1177925" indent="-168275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4pPr>
      <a:lvl5pPr marL="1514475" indent="-168275" algn="l" rtl="0" eaLnBrk="0" fontAlgn="base" hangingPunct="0">
        <a:spcBef>
          <a:spcPct val="0"/>
        </a:spcBef>
        <a:spcAft>
          <a:spcPct val="0"/>
        </a:spcAft>
        <a:defRPr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5pPr>
      <a:lvl6pPr marL="336774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673547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010321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347094" algn="l" rtl="0" fontAlgn="base">
        <a:spcBef>
          <a:spcPct val="0"/>
        </a:spcBef>
        <a:spcAft>
          <a:spcPct val="0"/>
        </a:spcAft>
        <a:defRPr sz="18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0" y="5616575"/>
            <a:ext cx="9906000" cy="1241425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729288"/>
            <a:ext cx="9296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rot="10800000" flipH="1">
            <a:off x="0" y="5624513"/>
            <a:ext cx="9906000" cy="1587"/>
          </a:xfrm>
          <a:prstGeom prst="line">
            <a:avLst/>
          </a:prstGeom>
          <a:noFill/>
          <a:ln w="25400">
            <a:solidFill>
              <a:srgbClr val="0D4C9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349500"/>
            <a:ext cx="9906000" cy="22225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/>
            </a:r>
            <a:b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</a:b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Modelo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de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Actuación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para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orientar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, 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asistir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y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proteger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a 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mujeres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migrantes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,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transfronterizas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y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refugiadas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víctimas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de </a:t>
            </a:r>
            <a:r>
              <a:rPr lang="en-US" sz="4400" dirty="0" err="1" smtClean="0">
                <a:latin typeface="Gill Sans MT" charset="0"/>
                <a:ea typeface="小塚ゴシック Pr6N EL" charset="0"/>
                <a:cs typeface="小塚ゴシック Pr6N EL" charset="0"/>
              </a:rPr>
              <a:t>violencia</a:t>
            </a:r>
            <a: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  <a:t> en Upala.</a:t>
            </a:r>
            <a:br>
              <a:rPr lang="en-US" sz="4400" dirty="0" smtClean="0">
                <a:latin typeface="Gill Sans MT" charset="0"/>
                <a:ea typeface="小塚ゴシック Pr6N EL" charset="0"/>
                <a:cs typeface="小塚ゴシック Pr6N EL" charset="0"/>
              </a:rPr>
            </a:br>
            <a:endParaRPr lang="en-US" sz="3500" dirty="0">
              <a:latin typeface="Gill Sans MT" charset="0"/>
              <a:ea typeface="小塚ゴシック Pr6N EL" charset="0"/>
              <a:cs typeface="小塚ゴシック Pr6N 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95784" y="908720"/>
            <a:ext cx="8914433" cy="508868"/>
          </a:xfrm>
        </p:spPr>
        <p:txBody>
          <a:bodyPr/>
          <a:lstStyle/>
          <a:p>
            <a:r>
              <a:rPr lang="es-ES_tradnl" sz="3200" b="1" dirty="0" smtClean="0">
                <a:solidFill>
                  <a:srgbClr val="FF4F18"/>
                </a:solidFill>
                <a:ea typeface="ＭＳ Ｐゴシック" charset="0"/>
                <a:cs typeface="ＭＳ Ｐゴシック" charset="0"/>
              </a:rPr>
              <a:t>Qué propósito tiene el Modelo de Actuación?</a:t>
            </a:r>
            <a:r>
              <a:rPr lang="es-ES_tradnl" sz="8800" b="1" dirty="0" smtClean="0">
                <a:solidFill>
                  <a:srgbClr val="FF4F18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s-ES_tradnl" sz="8800" b="1" dirty="0" smtClean="0">
                <a:solidFill>
                  <a:srgbClr val="FF4F18"/>
                </a:solidFill>
                <a:ea typeface="ＭＳ Ｐゴシック" charset="0"/>
                <a:cs typeface="ＭＳ Ｐゴシック" charset="0"/>
              </a:rPr>
            </a:br>
            <a:endParaRPr lang="es-CR" sz="8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 smtClean="0"/>
              <a:t>Es un </a:t>
            </a:r>
            <a:r>
              <a:rPr lang="es-ES" sz="3200" b="1" dirty="0" smtClean="0"/>
              <a:t>mecanismo de coordinación y articulación </a:t>
            </a:r>
            <a:r>
              <a:rPr lang="es-ES" sz="3200" dirty="0" smtClean="0"/>
              <a:t>entre las instituciones y organizaciones de la sociedad civil del Cantón de Upala para </a:t>
            </a:r>
            <a:r>
              <a:rPr lang="es-ES" sz="3200" b="1" dirty="0" smtClean="0"/>
              <a:t>mejorar el acceso al derecho de las mujeres </a:t>
            </a:r>
            <a:r>
              <a:rPr lang="es-ES" sz="3200" dirty="0" smtClean="0"/>
              <a:t>que viven o trabajan en el Cantón.</a:t>
            </a:r>
            <a:endParaRPr lang="fr-FR" sz="3200" dirty="0" smtClean="0"/>
          </a:p>
          <a:p>
            <a:pPr algn="just"/>
            <a:endParaRPr lang="fr-FR" sz="3200" dirty="0" smtClean="0"/>
          </a:p>
          <a:p>
            <a:pPr algn="just"/>
            <a:r>
              <a:rPr lang="fr-FR" sz="3200" dirty="0" smtClean="0"/>
              <a:t>Es un </a:t>
            </a:r>
            <a:r>
              <a:rPr lang="es-ES" sz="3200" b="1" dirty="0" smtClean="0"/>
              <a:t>modelo piloto </a:t>
            </a:r>
            <a:r>
              <a:rPr lang="es-ES" sz="3200" dirty="0" smtClean="0"/>
              <a:t>que espera consolidarse como </a:t>
            </a:r>
            <a:r>
              <a:rPr lang="es-ES" sz="3200" b="1" dirty="0" smtClean="0"/>
              <a:t>buena práctica</a:t>
            </a:r>
            <a:r>
              <a:rPr lang="es-ES" sz="3200" dirty="0" smtClean="0"/>
              <a:t>.</a:t>
            </a:r>
            <a:endParaRPr lang="fr-FR" dirty="0" smtClean="0"/>
          </a:p>
          <a:p>
            <a:endParaRPr lang="es-CR" dirty="0"/>
          </a:p>
        </p:txBody>
      </p:sp>
      <p:sp>
        <p:nvSpPr>
          <p:cNvPr id="1945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eaLnBrk="1" hangingPunct="1"/>
            <a:fld id="{8F0C8ED6-4543-804F-86AF-E5C129B007C4}" type="slidenum">
              <a:rPr lang="en-US" sz="1200">
                <a:solidFill>
                  <a:srgbClr val="0D4C92"/>
                </a:solidFill>
                <a:ea typeface="ＭＳ Ｐゴシック" charset="0"/>
                <a:cs typeface="ＭＳ Ｐゴシック" charset="0"/>
              </a:rPr>
              <a:pPr eaLnBrk="1" hangingPunct="1"/>
              <a:t>2</a:t>
            </a:fld>
            <a:endParaRPr lang="en-US" sz="1200" dirty="0">
              <a:solidFill>
                <a:srgbClr val="0D4C9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488504" y="1340768"/>
            <a:ext cx="891857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>
              <a:defRPr/>
            </a:pPr>
            <a:endParaRPr lang="en-US" sz="7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US" sz="2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endParaRPr lang="fr-FR" sz="2000" dirty="0"/>
          </a:p>
          <a:p>
            <a:pPr algn="just">
              <a:defRPr/>
            </a:pPr>
            <a:endParaRPr lang="en-US" sz="1800" b="1" dirty="0" smtClean="0">
              <a:solidFill>
                <a:srgbClr val="FF4F18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060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488" y="1119053"/>
            <a:ext cx="9289032" cy="54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84" y="692696"/>
            <a:ext cx="8914433" cy="724892"/>
          </a:xfrm>
        </p:spPr>
        <p:txBody>
          <a:bodyPr/>
          <a:lstStyle/>
          <a:p>
            <a:r>
              <a:rPr lang="es-CR" sz="3600" dirty="0" smtClean="0">
                <a:solidFill>
                  <a:srgbClr val="FF0000"/>
                </a:solidFill>
              </a:rPr>
              <a:t>COMPONENTES DEL MODELO</a:t>
            </a:r>
            <a:endParaRPr lang="es-CR" sz="3600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26C2C-F17E-8F40-B97E-6A44B71A1E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512" y="692696"/>
            <a:ext cx="8914433" cy="580876"/>
          </a:xfrm>
        </p:spPr>
        <p:txBody>
          <a:bodyPr/>
          <a:lstStyle/>
          <a:p>
            <a:r>
              <a:rPr lang="es-CR" sz="4000" dirty="0" smtClean="0">
                <a:solidFill>
                  <a:srgbClr val="FF0000"/>
                </a:solidFill>
              </a:rPr>
              <a:t>Fundamentos de la Articulación para el trabajo en Red</a:t>
            </a:r>
            <a:endParaRPr lang="es-CR" sz="4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784" y="2060848"/>
            <a:ext cx="8914433" cy="41764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R" sz="3200" dirty="0" smtClean="0"/>
              <a:t>Criterio de realidad. A la medida de Upala.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3200" dirty="0" smtClean="0"/>
              <a:t>Flexibilidad 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3200" dirty="0" smtClean="0"/>
              <a:t>Complementariedad.</a:t>
            </a:r>
            <a:r>
              <a:rPr lang="es-ES" sz="3200" dirty="0" smtClean="0"/>
              <a:t> Movilización de los recursos disponibles en Upala de la manera mas efectiva y racional.  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3200" dirty="0" smtClean="0"/>
              <a:t>Corresponsabilidad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s-ES" sz="3200" dirty="0" smtClean="0"/>
              <a:t>Incorporación de los protocolos de actuación existentes.</a:t>
            </a:r>
            <a:endParaRPr lang="en-US" sz="3200" b="1" dirty="0" smtClean="0">
              <a:solidFill>
                <a:srgbClr val="FF4F18"/>
              </a:solidFill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</a:pPr>
            <a:endParaRPr lang="es-CR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26C2C-F17E-8F40-B97E-6A44B71A1E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eaLnBrk="1" hangingPunct="1"/>
            <a:fld id="{8F0C8ED6-4543-804F-86AF-E5C129B007C4}" type="slidenum">
              <a:rPr lang="en-US" sz="1200">
                <a:solidFill>
                  <a:srgbClr val="0D4C92"/>
                </a:solidFill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n-US" sz="1200">
              <a:solidFill>
                <a:srgbClr val="0D4C9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488504" y="1340768"/>
            <a:ext cx="891857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>
              <a:defRPr/>
            </a:pPr>
            <a:endParaRPr lang="en-US" sz="2000" b="1" dirty="0">
              <a:solidFill>
                <a:srgbClr val="FF4F18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s-ES" sz="2200" dirty="0"/>
          </a:p>
          <a:p>
            <a:pPr marL="342900" indent="-342900" algn="just">
              <a:buFont typeface="Arial"/>
              <a:buChar char="•"/>
              <a:defRPr/>
            </a:pPr>
            <a:endParaRPr lang="fr-FR" sz="2200" dirty="0"/>
          </a:p>
          <a:p>
            <a:pPr marL="342900" indent="-342900" algn="just">
              <a:buFont typeface="Arial"/>
              <a:buChar char="•"/>
              <a:defRPr/>
            </a:pPr>
            <a:endParaRPr lang="es-ES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198837" y="260648"/>
            <a:ext cx="488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solidFill>
                  <a:srgbClr val="FF0000"/>
                </a:solidFill>
              </a:rPr>
              <a:t>ACTORES INVOLUCRADOS</a:t>
            </a:r>
            <a:endParaRPr lang="es-CR" dirty="0">
              <a:solidFill>
                <a:srgbClr val="FF0000"/>
              </a:solidFill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12" y="908720"/>
            <a:ext cx="8640960" cy="561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478544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26C2C-F17E-8F40-B97E-6A44B71A1E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88504" y="764704"/>
            <a:ext cx="8914433" cy="796900"/>
          </a:xfrm>
        </p:spPr>
        <p:txBody>
          <a:bodyPr/>
          <a:lstStyle/>
          <a:p>
            <a:r>
              <a:rPr lang="es-CR" sz="2400" dirty="0" smtClean="0">
                <a:solidFill>
                  <a:srgbClr val="FF0000"/>
                </a:solidFill>
              </a:rPr>
              <a:t>LUGAR DE ATENCIÓN “CASA DE DERECHOS DE LAS MUJERES</a:t>
            </a:r>
            <a:r>
              <a:rPr lang="es-CR" sz="3600" dirty="0" smtClean="0"/>
              <a:t>”</a:t>
            </a:r>
            <a:endParaRPr lang="es-CR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76536" y="162880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R" dirty="0" smtClean="0"/>
              <a:t>Funciones:</a:t>
            </a:r>
          </a:p>
          <a:p>
            <a:pPr algn="l"/>
            <a:endParaRPr lang="es-C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CR" dirty="0" smtClean="0"/>
              <a:t>Información, orientación y asistencia legal a mujeres mediante turnos de atención, en horario laboral por las distintas instituciones involucradas en el acceso al derecho.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CR" dirty="0" smtClean="0"/>
              <a:t>Acogida inmediata y corta duración de mujeres en peligro.</a:t>
            </a:r>
          </a:p>
          <a:p>
            <a:pPr algn="l"/>
            <a:endParaRPr lang="es-CR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primera linea emergencia (en proceso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80" y="836712"/>
            <a:ext cx="9320675" cy="5733256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26C2C-F17E-8F40-B97E-6A44B71A1E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5784" y="692696"/>
            <a:ext cx="8914433" cy="724892"/>
          </a:xfrm>
        </p:spPr>
        <p:txBody>
          <a:bodyPr/>
          <a:lstStyle/>
          <a:p>
            <a:r>
              <a:rPr lang="es-CR" sz="3600" dirty="0" smtClean="0">
                <a:solidFill>
                  <a:srgbClr val="FF0000"/>
                </a:solidFill>
              </a:rPr>
              <a:t>DISPOSITIVO DE EMERGENCIA</a:t>
            </a:r>
            <a:endParaRPr lang="es-C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84" y="692696"/>
            <a:ext cx="8914433" cy="724892"/>
          </a:xfrm>
        </p:spPr>
        <p:txBody>
          <a:bodyPr/>
          <a:lstStyle/>
          <a:p>
            <a:r>
              <a:rPr lang="es-CR" sz="3600" dirty="0" smtClean="0">
                <a:solidFill>
                  <a:srgbClr val="FF0000"/>
                </a:solidFill>
              </a:rPr>
              <a:t>DISPOSITIVO RED DE MUJERES</a:t>
            </a:r>
            <a:endParaRPr lang="es-CR" sz="3600" dirty="0">
              <a:solidFill>
                <a:srgbClr val="FF0000"/>
              </a:solidFill>
            </a:endParaRPr>
          </a:p>
        </p:txBody>
      </p:sp>
      <p:pic>
        <p:nvPicPr>
          <p:cNvPr id="5" name="4 Marcador de contenido" descr="cartografía comprimi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568" y="1600200"/>
            <a:ext cx="7776864" cy="4925144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26C2C-F17E-8F40-B97E-6A44B71A1E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3386138" y="3792538"/>
            <a:ext cx="3148012" cy="198437"/>
            <a:chOff x="0" y="-7"/>
            <a:chExt cx="2604" cy="178"/>
          </a:xfrm>
        </p:grpSpPr>
        <p:sp>
          <p:nvSpPr>
            <p:cNvPr id="23556" name="Rectangle 2"/>
            <p:cNvSpPr>
              <a:spLocks/>
            </p:cNvSpPr>
            <p:nvPr/>
          </p:nvSpPr>
          <p:spPr bwMode="auto">
            <a:xfrm>
              <a:off x="152" y="-7"/>
              <a:ext cx="8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200">
                  <a:solidFill>
                    <a:srgbClr val="707173"/>
                  </a:solidFill>
                  <a:ea typeface="ＭＳ Ｐゴシック" charset="0"/>
                  <a:cs typeface="ＭＳ Ｐゴシック" charset="0"/>
                </a:rPr>
                <a:t>Organizado por</a:t>
              </a:r>
            </a:p>
          </p:txBody>
        </p:sp>
        <p:sp>
          <p:nvSpPr>
            <p:cNvPr id="23557" name="Rectangle 3"/>
            <p:cNvSpPr>
              <a:spLocks/>
            </p:cNvSpPr>
            <p:nvPr/>
          </p:nvSpPr>
          <p:spPr bwMode="auto">
            <a:xfrm>
              <a:off x="0" y="44"/>
              <a:ext cx="80" cy="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 rot="10800000" flipH="1">
              <a:off x="2" y="171"/>
              <a:ext cx="2602" cy="0"/>
            </a:xfrm>
            <a:prstGeom prst="line">
              <a:avLst/>
            </a:prstGeom>
            <a:noFill/>
            <a:ln w="12700">
              <a:solidFill>
                <a:srgbClr val="70717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pic>
        <p:nvPicPr>
          <p:cNvPr id="23554" name="Picture 17" descr="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"/>
          <a:stretch>
            <a:fillRect/>
          </a:stretch>
        </p:blipFill>
        <p:spPr bwMode="auto">
          <a:xfrm>
            <a:off x="3362325" y="4441825"/>
            <a:ext cx="33464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52788" y="4138613"/>
            <a:ext cx="1590675" cy="220662"/>
          </a:xfrm>
          <a:prstGeom prst="rect">
            <a:avLst/>
          </a:prstGeom>
        </p:spPr>
        <p:txBody>
          <a:bodyPr lIns="67355" tIns="33677" rIns="67355" bIns="33677">
            <a:spAutoFit/>
          </a:bodyPr>
          <a:lstStyle/>
          <a:p>
            <a:pPr>
              <a:defRPr/>
            </a:pPr>
            <a:r>
              <a:rPr lang="es-MX" sz="1000" u="sng" dirty="0">
                <a:solidFill>
                  <a:schemeClr val="bg1">
                    <a:lumMod val="50000"/>
                  </a:schemeClr>
                </a:solidFill>
                <a:ea typeface="小塚ゴシック Pr6N EL" charset="-128"/>
                <a:cs typeface="+mn-cs"/>
              </a:rPr>
              <a:t>Socio Operativo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小塚ゴシック Pr6N EL" charset="-128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ortad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Gill Sans MT"/>
        <a:ea typeface="小塚ゴシック Pr6N EL"/>
        <a:cs typeface="小塚ゴシック Pr6N EL"/>
      </a:majorFont>
      <a:minorFont>
        <a:latin typeface="Gill Sans"/>
        <a:ea typeface="小塚ゴシック Pr6N EL"/>
        <a:cs typeface="小塚ゴシック Pr6N E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apo contenido">
  <a:themeElements>
    <a:clrScheme name="Diapo conte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 contenido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Diapo conte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raportad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raportada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Contra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Pages>0</Pages>
  <Words>175</Words>
  <Characters>0</Characters>
  <Application>Microsoft Office PowerPoint</Application>
  <PresentationFormat>A4 (210 x 297 mm)</PresentationFormat>
  <Lines>0</Lines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Portada</vt:lpstr>
      <vt:lpstr>Diapo contenido</vt:lpstr>
      <vt:lpstr>Contraportada</vt:lpstr>
      <vt:lpstr> Modelo de Actuación para orientar,  asistir y proteger a  mujeres migrantes, transfronterizas y refugiadas víctimas de violencia en Upala. </vt:lpstr>
      <vt:lpstr>Qué propósito tiene el Modelo de Actuación? </vt:lpstr>
      <vt:lpstr>COMPONENTES DEL MODELO</vt:lpstr>
      <vt:lpstr>Fundamentos de la Articulación para el trabajo en Red</vt:lpstr>
      <vt:lpstr>Diapositiva 5</vt:lpstr>
      <vt:lpstr>LUGAR DE ATENCIÓN “CASA DE DERECHOS DE LAS MUJERES”</vt:lpstr>
      <vt:lpstr>DISPOSITIVO DE EMERGENCIA</vt:lpstr>
      <vt:lpstr>DISPOSITIVO RED DE MUJERES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 -Subtítulo de la presentación-</dc:title>
  <dc:creator>Dell</dc:creator>
  <cp:lastModifiedBy>Dell</cp:lastModifiedBy>
  <cp:revision>217</cp:revision>
  <cp:lastPrinted>2012-11-22T11:09:56Z</cp:lastPrinted>
  <dcterms:modified xsi:type="dcterms:W3CDTF">2013-09-20T09:58:03Z</dcterms:modified>
</cp:coreProperties>
</file>